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BC23-5A28-4F61-9830-0FE26BE7B3A8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5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5461-4904-416B-A072-6387B2AD120E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264E-F4DF-4A73-B4F6-FC589D1E0D1D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3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1B5B"/>
              </a:buClr>
              <a:defRPr/>
            </a:lvl1pPr>
            <a:lvl2pPr>
              <a:buClr>
                <a:srgbClr val="401B5B"/>
              </a:buClr>
              <a:defRPr/>
            </a:lvl2pPr>
            <a:lvl3pPr>
              <a:buClr>
                <a:srgbClr val="401B5B"/>
              </a:buClr>
              <a:defRPr/>
            </a:lvl3pPr>
            <a:lvl4pPr>
              <a:buClr>
                <a:srgbClr val="401B5B"/>
              </a:buClr>
              <a:defRPr/>
            </a:lvl4pPr>
            <a:lvl5pPr>
              <a:buClr>
                <a:srgbClr val="401B5B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B5-49AC-4B11-9539-8F800F6D3519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6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75D9-8FEE-472C-BBE0-B31F06391A1E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8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21AD-118C-4F53-98D2-BA0D61707CE9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0688-7941-4E01-9B5F-5C02F0D64B16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7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9205-4D2A-4890-B111-BC6AFBF1AA88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5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215-63CA-42BF-BFB9-732B8E68FB4B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2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1DC5-F045-43D6-9205-1D7A4AE58BD4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7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2CD-01AF-449D-9F81-603A979A791C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5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5B0FE8-53EF-4D44-8186-8D5EF3C575E2}" type="slidenum">
              <a:rPr lang="en-US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9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459787" cy="717550"/>
          </a:xfrm>
        </p:spPr>
        <p:txBody>
          <a:bodyPr/>
          <a:lstStyle/>
          <a:p>
            <a:r>
              <a:rPr lang="en-US"/>
              <a:t>Exam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163472"/>
            <a:ext cx="8459787" cy="5313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Covers following information:</a:t>
            </a:r>
          </a:p>
          <a:p>
            <a:pPr lvl="1"/>
            <a:r>
              <a:rPr lang="en-US" sz="2400" dirty="0" smtClean="0"/>
              <a:t>Brigham Chapters </a:t>
            </a:r>
            <a:r>
              <a:rPr lang="en-US" sz="2400" dirty="0" smtClean="0"/>
              <a:t>1-4, </a:t>
            </a:r>
            <a:r>
              <a:rPr lang="en-US" sz="2400" dirty="0" smtClean="0"/>
              <a:t>16</a:t>
            </a:r>
          </a:p>
          <a:p>
            <a:pPr lvl="1"/>
            <a:r>
              <a:rPr lang="en-US" sz="2400" dirty="0" smtClean="0"/>
              <a:t>WSJ Personal Finance Guide – Banking, Borrowing, and Credit</a:t>
            </a:r>
          </a:p>
          <a:p>
            <a:r>
              <a:rPr lang="en-US" sz="2800" dirty="0" smtClean="0"/>
              <a:t>Format</a:t>
            </a:r>
            <a:endParaRPr lang="en-US" sz="2800" dirty="0"/>
          </a:p>
          <a:p>
            <a:pPr lvl="1"/>
            <a:r>
              <a:rPr lang="en-US" sz="2400" dirty="0" smtClean="0"/>
              <a:t>About half </a:t>
            </a:r>
            <a:r>
              <a:rPr lang="en-US" sz="2400" dirty="0" smtClean="0"/>
              <a:t>Multiple Choice questions </a:t>
            </a:r>
          </a:p>
          <a:p>
            <a:pPr lvl="1"/>
            <a:r>
              <a:rPr lang="en-US" sz="2400" dirty="0" smtClean="0"/>
              <a:t>Problems </a:t>
            </a:r>
            <a:r>
              <a:rPr lang="en-US" sz="2400" dirty="0"/>
              <a:t>(like in-class </a:t>
            </a:r>
            <a:r>
              <a:rPr lang="en-US" sz="2400" dirty="0" smtClean="0"/>
              <a:t>worksheets &amp; </a:t>
            </a:r>
            <a:r>
              <a:rPr lang="en-US" sz="2400" dirty="0" smtClean="0"/>
              <a:t>Quiz </a:t>
            </a:r>
            <a:r>
              <a:rPr lang="en-US" sz="2400" dirty="0" smtClean="0"/>
              <a:t>problems)</a:t>
            </a:r>
          </a:p>
          <a:p>
            <a:pPr lvl="1"/>
            <a:r>
              <a:rPr lang="en-US" sz="2400" dirty="0" smtClean="0"/>
              <a:t>Short Essay (AFN analysis and WSJ chapters)</a:t>
            </a:r>
          </a:p>
          <a:p>
            <a:pPr lvl="1"/>
            <a:r>
              <a:rPr lang="en-US" sz="2400" dirty="0" smtClean="0"/>
              <a:t>Formulas will be provided on a separate page of the exam</a:t>
            </a:r>
          </a:p>
          <a:p>
            <a:pPr lvl="0">
              <a:buClr>
                <a:schemeClr val="accent2"/>
              </a:buClr>
            </a:pPr>
            <a:r>
              <a:rPr lang="en-US" sz="2800" dirty="0" smtClean="0"/>
              <a:t>What should you bring?</a:t>
            </a:r>
          </a:p>
          <a:p>
            <a:pPr lvl="1">
              <a:buClr>
                <a:schemeClr val="accent2"/>
              </a:buClr>
            </a:pPr>
            <a:r>
              <a:rPr lang="en-US" sz="2300" dirty="0" smtClean="0"/>
              <a:t>No </a:t>
            </a:r>
            <a:r>
              <a:rPr lang="en-US" sz="2300" dirty="0" smtClean="0"/>
              <a:t>cell phones allowed during exams so you must have a </a:t>
            </a:r>
            <a:r>
              <a:rPr lang="en-US" sz="2300" dirty="0" smtClean="0"/>
              <a:t>calculator (financial calculators are NOT required on this exam)</a:t>
            </a:r>
            <a:endParaRPr lang="en-US" sz="2300" dirty="0" smtClean="0"/>
          </a:p>
          <a:p>
            <a:pPr lvl="1">
              <a:buClr>
                <a:schemeClr val="accent2"/>
              </a:buClr>
            </a:pPr>
            <a:r>
              <a:rPr lang="en-US" sz="2400" dirty="0" smtClean="0"/>
              <a:t>Pen or Pencil and eraser</a:t>
            </a:r>
          </a:p>
          <a:p>
            <a:pPr lvl="1">
              <a:buClr>
                <a:schemeClr val="accent2"/>
              </a:buClr>
            </a:pPr>
            <a:r>
              <a:rPr lang="en-US" sz="2400" dirty="0" smtClean="0"/>
              <a:t>Brain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80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793750"/>
          </a:xfrm>
        </p:spPr>
        <p:txBody>
          <a:bodyPr/>
          <a:lstStyle/>
          <a:p>
            <a:r>
              <a:rPr lang="en-US" dirty="0" smtClean="0"/>
              <a:t>Exam Information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6425" cy="5029200"/>
          </a:xfrm>
        </p:spPr>
        <p:txBody>
          <a:bodyPr>
            <a:normAutofit/>
          </a:bodyPr>
          <a:lstStyle/>
          <a:p>
            <a:pPr lvl="0">
              <a:buClr>
                <a:srgbClr val="660066"/>
              </a:buClr>
            </a:pPr>
            <a:r>
              <a:rPr lang="en-US" sz="2800" dirty="0" smtClean="0"/>
              <a:t>All PowerPoint </a:t>
            </a:r>
            <a:r>
              <a:rPr lang="en-US" sz="2800" dirty="0" smtClean="0"/>
              <a:t>Slides </a:t>
            </a:r>
            <a:r>
              <a:rPr lang="en-US" sz="2800" dirty="0" smtClean="0"/>
              <a:t>on the Website are fair game</a:t>
            </a:r>
            <a:endParaRPr lang="en-US" sz="2800" dirty="0" smtClean="0"/>
          </a:p>
          <a:p>
            <a:pPr lvl="0">
              <a:buClr>
                <a:srgbClr val="660066"/>
              </a:buClr>
            </a:pPr>
            <a:r>
              <a:rPr lang="en-US" sz="2800" dirty="0" smtClean="0"/>
              <a:t>Material that is fair game: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Homework and worksheets 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Chapter information from textbook and WSJ Finance Guide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Lecture slides and lecture content</a:t>
            </a:r>
          </a:p>
          <a:p>
            <a:pPr>
              <a:buClr>
                <a:srgbClr val="660066"/>
              </a:buClr>
            </a:pPr>
            <a:r>
              <a:rPr lang="en-US" sz="2800" dirty="0" smtClean="0"/>
              <a:t>How should you study?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Re-work all homework problems, worksheet problems, </a:t>
            </a:r>
            <a:r>
              <a:rPr lang="en-US" sz="2400" dirty="0" smtClean="0"/>
              <a:t>and </a:t>
            </a:r>
            <a:r>
              <a:rPr lang="en-US" sz="2400" dirty="0" smtClean="0"/>
              <a:t>the in-class assignment.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Review chapter summaries and re-read sections which are still unclear</a:t>
            </a:r>
          </a:p>
          <a:p>
            <a:pPr lvl="1">
              <a:buClr>
                <a:srgbClr val="660066"/>
              </a:buClr>
            </a:pPr>
            <a:r>
              <a:rPr lang="en-US" sz="2400" dirty="0" smtClean="0"/>
              <a:t>Review lecture slides and class notes</a:t>
            </a:r>
          </a:p>
          <a:p>
            <a:pPr>
              <a:buClr>
                <a:srgbClr val="660066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63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01"/>
            <a:ext cx="8226425" cy="838200"/>
          </a:xfrm>
        </p:spPr>
        <p:txBody>
          <a:bodyPr/>
          <a:lstStyle/>
          <a:p>
            <a:r>
              <a:rPr lang="en-US" dirty="0" smtClean="0"/>
              <a:t>Exam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24000"/>
            <a:ext cx="8226425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Answer the questions you are confident that you know first</a:t>
            </a:r>
          </a:p>
          <a:p>
            <a:endParaRPr lang="en-US" sz="2800" dirty="0" smtClean="0"/>
          </a:p>
          <a:p>
            <a:r>
              <a:rPr lang="en-US" sz="2800" dirty="0" smtClean="0"/>
              <a:t>Spend more time on the portions of the exam that have higher point values (and that you are confident you know)</a:t>
            </a:r>
          </a:p>
          <a:p>
            <a:endParaRPr lang="en-US" sz="2800" dirty="0" smtClean="0"/>
          </a:p>
          <a:p>
            <a:r>
              <a:rPr lang="en-US" sz="2800" dirty="0" smtClean="0"/>
              <a:t>If you do skip questions and intend to go back to them later, MAKE SURE YOU GO BACK AND COMPLETE THEM.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810004"/>
          </a:xfrm>
        </p:spPr>
        <p:txBody>
          <a:bodyPr/>
          <a:lstStyle/>
          <a:p>
            <a:r>
              <a:rPr lang="en-US" dirty="0" smtClean="0"/>
              <a:t>Basic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Main focus for the Financial Manager</a:t>
            </a:r>
          </a:p>
          <a:p>
            <a:pPr lvl="1"/>
            <a:r>
              <a:rPr lang="en-US" sz="2800" dirty="0" smtClean="0"/>
              <a:t>Maximize shareholder wealth</a:t>
            </a:r>
          </a:p>
          <a:p>
            <a:pPr lvl="1"/>
            <a:r>
              <a:rPr lang="en-US" sz="2800" dirty="0" smtClean="0"/>
              <a:t>Cash flows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Finance vs. Accounting - differences</a:t>
            </a:r>
          </a:p>
          <a:p>
            <a:pPr lvl="1"/>
            <a:endParaRPr lang="en-US" sz="2800" dirty="0" smtClean="0"/>
          </a:p>
          <a:p>
            <a:r>
              <a:rPr lang="en-US" sz="3200" dirty="0"/>
              <a:t>Forms of Business Organization</a:t>
            </a:r>
          </a:p>
          <a:p>
            <a:pPr lvl="1"/>
            <a:r>
              <a:rPr lang="en-US" sz="2800" dirty="0"/>
              <a:t>Corporation, Partnership, Sole Proprietorship</a:t>
            </a:r>
          </a:p>
          <a:p>
            <a:pPr lvl="1"/>
            <a:r>
              <a:rPr lang="en-US" sz="2800" dirty="0"/>
              <a:t>How these differ</a:t>
            </a:r>
          </a:p>
          <a:p>
            <a:endParaRPr lang="en-US" sz="3000" dirty="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76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365127"/>
            <a:ext cx="8278290" cy="930274"/>
          </a:xfrm>
        </p:spPr>
        <p:txBody>
          <a:bodyPr/>
          <a:lstStyle/>
          <a:p>
            <a:r>
              <a:rPr lang="en-US" dirty="0" smtClean="0"/>
              <a:t>Basic Finance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676400"/>
            <a:ext cx="8278290" cy="4419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Primary vs. Secondary Markets</a:t>
            </a:r>
          </a:p>
          <a:p>
            <a:endParaRPr lang="en-US" sz="3200" dirty="0"/>
          </a:p>
          <a:p>
            <a:r>
              <a:rPr lang="en-US" sz="3200" dirty="0" smtClean="0"/>
              <a:t>Financial Statements</a:t>
            </a:r>
          </a:p>
          <a:p>
            <a:pPr lvl="1"/>
            <a:r>
              <a:rPr lang="en-US" sz="2800" dirty="0" smtClean="0"/>
              <a:t>Components of income statements and balance sheets</a:t>
            </a:r>
          </a:p>
          <a:p>
            <a:pPr lvl="1"/>
            <a:endParaRPr lang="en-US" sz="2800" dirty="0"/>
          </a:p>
          <a:p>
            <a:r>
              <a:rPr lang="en-US" sz="3200" dirty="0"/>
              <a:t>Personal Debt Management (WSJ)</a:t>
            </a:r>
          </a:p>
          <a:p>
            <a:pPr lvl="1"/>
            <a:r>
              <a:rPr lang="en-US" sz="3000" dirty="0"/>
              <a:t>Credit Scores</a:t>
            </a:r>
          </a:p>
          <a:p>
            <a:pPr lvl="2"/>
            <a:r>
              <a:rPr lang="en-US" sz="2800" dirty="0"/>
              <a:t>Factors used to determine score</a:t>
            </a:r>
          </a:p>
          <a:p>
            <a:pPr lvl="2"/>
            <a:r>
              <a:rPr lang="en-US" sz="2800" dirty="0"/>
              <a:t>Advantages to high credit scores</a:t>
            </a:r>
          </a:p>
          <a:p>
            <a:endParaRPr lang="en-US" sz="31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sz="3000" dirty="0" smtClean="0"/>
          </a:p>
          <a:p>
            <a:pPr marL="342900" lvl="1" indent="-342900"/>
            <a:endParaRPr lang="en-US" sz="28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96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533400"/>
            <a:ext cx="8226425" cy="86995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752600"/>
            <a:ext cx="8226425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 forma Income Statement &amp; Balance Sheet</a:t>
            </a:r>
          </a:p>
          <a:p>
            <a:pPr lvl="1"/>
            <a:r>
              <a:rPr lang="en-US" sz="2800" dirty="0" smtClean="0"/>
              <a:t>Project revenues, expenses, assets, liabilities, and equity</a:t>
            </a:r>
          </a:p>
          <a:p>
            <a:pPr lvl="1"/>
            <a:r>
              <a:rPr lang="en-US" sz="2800" dirty="0" smtClean="0"/>
              <a:t>% of sales (growth rate) method</a:t>
            </a:r>
          </a:p>
          <a:p>
            <a:pPr lvl="2"/>
            <a:r>
              <a:rPr lang="en-US" sz="2600" dirty="0" smtClean="0"/>
              <a:t>Some items change with sales</a:t>
            </a:r>
          </a:p>
          <a:p>
            <a:pPr lvl="2"/>
            <a:r>
              <a:rPr lang="en-US" sz="2600" dirty="0" smtClean="0"/>
              <a:t>Some remain constant</a:t>
            </a:r>
          </a:p>
          <a:p>
            <a:pPr lvl="2"/>
            <a:r>
              <a:rPr lang="en-US" sz="2600" dirty="0" smtClean="0"/>
              <a:t>Some items depend on information given or changes in other accounts</a:t>
            </a:r>
          </a:p>
          <a:p>
            <a:pPr lvl="1"/>
            <a:r>
              <a:rPr lang="en-US" sz="2800" dirty="0" smtClean="0"/>
              <a:t>Determine AFN or Excess Funds</a:t>
            </a:r>
          </a:p>
          <a:p>
            <a:pPr lvl="1"/>
            <a:endParaRPr lang="en-US" sz="28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lvl="1"/>
            <a:endParaRPr lang="en-US" sz="2800" dirty="0"/>
          </a:p>
          <a:p>
            <a:endParaRPr lang="en-US" sz="32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92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685800"/>
            <a:ext cx="8476183" cy="762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8" y="1905000"/>
            <a:ext cx="8476183" cy="3657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Additional Funds Needed</a:t>
            </a:r>
          </a:p>
          <a:p>
            <a:pPr lvl="1"/>
            <a:r>
              <a:rPr lang="en-US" sz="3000" dirty="0" smtClean="0"/>
              <a:t>What is it?</a:t>
            </a:r>
          </a:p>
          <a:p>
            <a:pPr lvl="1"/>
            <a:r>
              <a:rPr lang="en-US" sz="3000" dirty="0" smtClean="0"/>
              <a:t>Calculate AFN using the AFN formula </a:t>
            </a:r>
          </a:p>
          <a:p>
            <a:pPr lvl="1"/>
            <a:r>
              <a:rPr lang="en-US" sz="3000" dirty="0" smtClean="0"/>
              <a:t>Understand formula assumptions</a:t>
            </a:r>
          </a:p>
          <a:p>
            <a:pPr lvl="1"/>
            <a:r>
              <a:rPr lang="en-US" sz="3000" dirty="0" smtClean="0"/>
              <a:t>Understand causes for increases/decreases in AFN</a:t>
            </a:r>
          </a:p>
          <a:p>
            <a:pPr lvl="1"/>
            <a:r>
              <a:rPr lang="en-US" sz="3000" dirty="0" smtClean="0"/>
              <a:t>Determine reasons for differences in AFN using the formula vs. using the balance sheet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07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753350" cy="930274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75335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/>
              <a:t>Asset Needs When Not at Full Capacity</a:t>
            </a:r>
          </a:p>
          <a:p>
            <a:pPr lvl="1"/>
            <a:r>
              <a:rPr lang="en-US" sz="2800" dirty="0"/>
              <a:t>Maximum sales (capacity sales) at current asset level</a:t>
            </a:r>
          </a:p>
          <a:p>
            <a:pPr lvl="1"/>
            <a:r>
              <a:rPr lang="en-US" sz="2800" dirty="0"/>
              <a:t>Target net fixed asset capital intensity ratio</a:t>
            </a:r>
          </a:p>
          <a:p>
            <a:pPr lvl="1"/>
            <a:r>
              <a:rPr lang="en-US" sz="2800" dirty="0"/>
              <a:t>Total assets needed for projected sales</a:t>
            </a:r>
          </a:p>
          <a:p>
            <a:pPr lvl="1"/>
            <a:r>
              <a:rPr lang="en-US" sz="2800" dirty="0"/>
              <a:t>Additional assets </a:t>
            </a:r>
            <a:r>
              <a:rPr lang="en-US" sz="2800" dirty="0" smtClean="0"/>
              <a:t>needed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Ratio </a:t>
            </a:r>
            <a:r>
              <a:rPr lang="en-US" sz="3200" dirty="0"/>
              <a:t>Analysis</a:t>
            </a:r>
          </a:p>
          <a:p>
            <a:pPr lvl="1"/>
            <a:r>
              <a:rPr lang="en-US" sz="2800" dirty="0"/>
              <a:t>Calculate and </a:t>
            </a:r>
            <a:r>
              <a:rPr lang="en-US" sz="2800" u="sng" dirty="0"/>
              <a:t>Interpret</a:t>
            </a:r>
            <a:r>
              <a:rPr lang="en-US" sz="2800" dirty="0"/>
              <a:t> ratios</a:t>
            </a:r>
          </a:p>
          <a:p>
            <a:pPr lvl="1"/>
            <a:r>
              <a:rPr lang="en-US" sz="2800" dirty="0"/>
              <a:t>Trend, Comparative (Industry), and Combined (both) </a:t>
            </a:r>
            <a:r>
              <a:rPr lang="en-US" sz="2800" dirty="0" smtClean="0"/>
              <a:t>Analysis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428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Exam Information</vt:lpstr>
      <vt:lpstr>Exam Information (cont’d)</vt:lpstr>
      <vt:lpstr>Exam Strategies</vt:lpstr>
      <vt:lpstr>Basic Finance</vt:lpstr>
      <vt:lpstr>Basic Finance (cont’d)</vt:lpstr>
      <vt:lpstr>Analysis</vt:lpstr>
      <vt:lpstr>Analysis</vt:lpstr>
      <vt:lpstr>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Information</dc:title>
  <dc:creator>fcb</dc:creator>
  <cp:lastModifiedBy>Andrew Parkes</cp:lastModifiedBy>
  <cp:revision>47</cp:revision>
  <dcterms:created xsi:type="dcterms:W3CDTF">2011-09-29T17:33:39Z</dcterms:created>
  <dcterms:modified xsi:type="dcterms:W3CDTF">2018-09-21T22:29:01Z</dcterms:modified>
</cp:coreProperties>
</file>